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7" r:id="rId13"/>
    <p:sldId id="268" r:id="rId14"/>
    <p:sldId id="266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gsUeL7xR6usssFfEjm5/RAGsXV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7320D4-C2B8-4699-9CFD-9ADC3C08657C}">
  <a:tblStyle styleId="{DD7320D4-C2B8-4699-9CFD-9ADC3C08657C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EF"/>
          </a:solidFill>
        </a:fill>
      </a:tcStyle>
    </a:wholeTbl>
    <a:band1H>
      <a:tcTxStyle/>
      <a:tcStyle>
        <a:tcBdr/>
        <a:fill>
          <a:solidFill>
            <a:srgbClr val="D1DED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DED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83" d="100"/>
          <a:sy n="83" d="100"/>
        </p:scale>
        <p:origin x="461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r>
              <a:rPr lang="lv-LV"/>
              <a:t>2.2.1.3.i.0/1/24/A/CFLA/005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73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lv-LV"/>
              <a:t>2.2.1.3.i.0/1/24/A/CFLA/005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460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4572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366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4672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8168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6650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012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r>
              <a:rPr lang="lv-LV"/>
              <a:t>2.2.1.3.i.0/1/24/A/CFLA/005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242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951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0840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v-LV"/>
              <a:t>2.2.1.3.i.0/1/24/A/CFLA/005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6229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>
            <a:spLocks noGrp="1"/>
          </p:cNvSpPr>
          <p:nvPr>
            <p:ph type="ctrTitle"/>
          </p:nvPr>
        </p:nvSpPr>
        <p:spPr>
          <a:xfrm>
            <a:off x="2444772" y="1612428"/>
            <a:ext cx="8825700" cy="1816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lv-LV" sz="3200" dirty="0"/>
              <a:t>Pētījuma nosaukums</a:t>
            </a:r>
            <a:br>
              <a:rPr lang="lv-LV" sz="3200" dirty="0"/>
            </a:br>
            <a:endParaRPr sz="3200" dirty="0"/>
          </a:p>
        </p:txBody>
      </p:sp>
      <p:sp>
        <p:nvSpPr>
          <p:cNvPr id="239" name="Google Shape;239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KOMERSANTA PĀRSTĀVIS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62B097-9477-041D-3715-421319F82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  <a:endParaRPr lang="lv-LV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 dirty="0"/>
              <a:t>[Projekta kopsavilkums]</a:t>
            </a:r>
            <a:endParaRPr dirty="0"/>
          </a:p>
        </p:txBody>
      </p:sp>
      <p:sp>
        <p:nvSpPr>
          <p:cNvPr id="245" name="Google Shape;245;p2"/>
          <p:cNvSpPr txBox="1">
            <a:spLocks noGrp="1"/>
          </p:cNvSpPr>
          <p:nvPr>
            <p:ph sz="half" idx="1"/>
          </p:nvPr>
        </p:nvSpPr>
        <p:spPr>
          <a:xfrm>
            <a:off x="957729" y="2352488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mērķis: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budžets:  EUR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rūpnieciskais pētījums =xx</a:t>
            </a:r>
            <a:r>
              <a:rPr lang="lv-LV" b="1" dirty="0"/>
              <a:t> %</a:t>
            </a:r>
            <a:r>
              <a:rPr lang="lv-LV" dirty="0"/>
              <a:t> no projekta attiecināmām izmaksām ( EUR)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eksperimentālā izstrādne = xx % no projekta attiecināmām izmaksām  ( EUR)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īstenošanas periods: xx mēneši, plānots uzsākt </a:t>
            </a:r>
            <a:r>
              <a:rPr lang="lv-LV" dirty="0">
                <a:solidFill>
                  <a:srgbClr val="FF0000"/>
                </a:solidFill>
              </a:rPr>
              <a:t>2024.gada oktobrī</a:t>
            </a:r>
            <a:r>
              <a:rPr lang="lv-LV" dirty="0"/>
              <a:t>.</a:t>
            </a: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CF34B-32A2-04D3-A678-DBCE747A5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>
                <a:solidFill>
                  <a:srgbClr val="0070C0"/>
                </a:solidFill>
              </a:rPr>
              <a:t>2.2.1.3.i.0/1/24/A/CFLA/005</a:t>
            </a:r>
            <a:endParaRPr lang="lv-LV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[Informācija par īstenotāju un partneriem]</a:t>
            </a:r>
            <a:endParaRPr/>
          </a:p>
        </p:txBody>
      </p:sp>
      <p:sp>
        <p:nvSpPr>
          <p:cNvPr id="251" name="Google Shape;251;p3"/>
          <p:cNvSpPr txBox="1">
            <a:spLocks noGrp="1"/>
          </p:cNvSpPr>
          <p:nvPr>
            <p:ph sz="half" idx="1"/>
          </p:nvPr>
        </p:nvSpPr>
        <p:spPr>
          <a:xfrm>
            <a:off x="1065306" y="2899336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Pētījuma īstenotājs un sadarbības partneri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 dirty="0"/>
              <a:t>Nosaukums, statuss (</a:t>
            </a:r>
            <a:r>
              <a:rPr lang="lv-LV" dirty="0" err="1"/>
              <a:t>mazs,vidējs,liels</a:t>
            </a:r>
            <a:r>
              <a:rPr lang="lv-LV" dirty="0"/>
              <a:t>)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iesniedzēja pamatdarbības joma, esošais produktu/pakalpojumu grozs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projekta saistība ar komersanta darbību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līdzšinējā pieredze pētniecības darbos</a:t>
            </a: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C95364-2137-F639-E2D6-5D174C682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"/>
          <p:cNvSpPr txBox="1">
            <a:spLocks noGrp="1"/>
          </p:cNvSpPr>
          <p:nvPr>
            <p:ph type="title"/>
          </p:nvPr>
        </p:nvSpPr>
        <p:spPr>
          <a:xfrm>
            <a:off x="1154954" y="973669"/>
            <a:ext cx="9452086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apraksts (2-4 slaidi)</a:t>
            </a:r>
            <a:endParaRPr/>
          </a:p>
        </p:txBody>
      </p:sp>
      <p:sp>
        <p:nvSpPr>
          <p:cNvPr id="257" name="Google Shape;257;p4"/>
          <p:cNvSpPr txBox="1">
            <a:spLocks noGrp="1"/>
          </p:cNvSpPr>
          <p:nvPr>
            <p:ph idx="1"/>
          </p:nvPr>
        </p:nvSpPr>
        <p:spPr>
          <a:xfrm>
            <a:off x="1154954" y="2447366"/>
            <a:ext cx="9647517" cy="263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Problēmas apraksts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Vēlamais risinājums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Veicamās aktivitātes lai nonāktu pie vēlamā risinājuma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Norādīts plānotais pētniecības darbu apjoms, kuru plānots iegādāties kā ārpakalpojumu</a:t>
            </a:r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Norādiet vai ir saņemta digitālā brieduma tests un digitālās attīstības ceļa karti</a:t>
            </a:r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3410AD-C287-3BC8-E5B4-B82DB71BA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rezultāts un tā komercializācijas potenciāls (1-3 slaidi)</a:t>
            </a:r>
            <a:endParaRPr/>
          </a:p>
        </p:txBody>
      </p:sp>
      <p:sp>
        <p:nvSpPr>
          <p:cNvPr id="263" name="Google Shape;263;p5"/>
          <p:cNvSpPr txBox="1">
            <a:spLocks noGrp="1"/>
          </p:cNvSpPr>
          <p:nvPr>
            <p:ph sz="half" idx="1"/>
          </p:nvPr>
        </p:nvSpPr>
        <p:spPr>
          <a:xfrm>
            <a:off x="986742" y="2440327"/>
            <a:ext cx="9950850" cy="3412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vēlamais rezultāts;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mērķa tirgus (vietējais tirgus, plānotie eksporta tirgi utt.), tā izmērs (EUR), konkurence tajā (lielākie spēlētāji), potenciālie sadarbības partneri;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Norādīta un pamatota (ar statistiku, tirgus izpēti u.c. Datiem) projekta finansiālā </a:t>
            </a:r>
            <a:r>
              <a:rPr lang="lv-LV" dirty="0" err="1"/>
              <a:t>atdeve</a:t>
            </a:r>
            <a:r>
              <a:rPr lang="lv-LV" dirty="0"/>
              <a:t> (apjoms, cena);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Pamatota komersanta pieredze/spēja produktu komercializēt (apzināti iespējamie pārdošanas kanāli, potenciālie klienti)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37411-F8F8-1C00-165E-2215D665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budžets	</a:t>
            </a:r>
            <a:endParaRPr/>
          </a:p>
        </p:txBody>
      </p:sp>
      <p:sp>
        <p:nvSpPr>
          <p:cNvPr id="269" name="Google Shape;269;p6"/>
          <p:cNvSpPr txBox="1">
            <a:spLocks noGrp="1"/>
          </p:cNvSpPr>
          <p:nvPr>
            <p:ph idx="1"/>
          </p:nvPr>
        </p:nvSpPr>
        <p:spPr>
          <a:xfrm>
            <a:off x="502507" y="2356365"/>
            <a:ext cx="10569146" cy="222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Pētījuma budžets: EUR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Rūpnieciskais pētījums = xx % no projekta attiecināmām izmaksām ( EUR)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Eksperimentālā izstrādne = xx % no projekta attiecināmām izmaksām  ( EUR)</a:t>
            </a:r>
            <a:r>
              <a:rPr lang="lv-LV" sz="1700"/>
              <a:t>	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360"/>
              <a:buFont typeface="Noto Sans Symbols"/>
              <a:buChar char="❑"/>
            </a:pPr>
            <a:r>
              <a:rPr lang="lv-LV" sz="1700"/>
              <a:t>Atbalsta intensitāte: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Rūpnieciskais pētījums –  %;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Eksperimentālā izstrāde –   % </a:t>
            </a:r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E9239B-DB1A-D376-F1D3-4431D3FA5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Plānotās rūpnieciskā pētījuma izmaksas</a:t>
            </a:r>
            <a:endParaRPr/>
          </a:p>
        </p:txBody>
      </p:sp>
      <p:graphicFrame>
        <p:nvGraphicFramePr>
          <p:cNvPr id="275" name="Google Shape;275;p7"/>
          <p:cNvGraphicFramePr/>
          <p:nvPr>
            <p:extLst>
              <p:ext uri="{D42A27DB-BD31-4B8C-83A1-F6EECF244321}">
                <p14:modId xmlns:p14="http://schemas.microsoft.com/office/powerpoint/2010/main" val="3514909196"/>
              </p:ext>
            </p:extLst>
          </p:nvPr>
        </p:nvGraphicFramePr>
        <p:xfrm>
          <a:off x="473825" y="1995055"/>
          <a:ext cx="11238800" cy="279173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Izmaksas (bez PVN)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Ekonomiskais pamatojums/ pielietojums projektā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1751F1-1EBA-7634-28BC-F693FB892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 dirty="0"/>
              <a:t>Plānotās eksperimentālās izstrādes </a:t>
            </a:r>
            <a:br>
              <a:rPr lang="lv-LV" dirty="0"/>
            </a:br>
            <a:r>
              <a:rPr lang="lv-LV" dirty="0"/>
              <a:t>izmaksas</a:t>
            </a:r>
            <a:endParaRPr dirty="0"/>
          </a:p>
        </p:txBody>
      </p:sp>
      <p:graphicFrame>
        <p:nvGraphicFramePr>
          <p:cNvPr id="281" name="Google Shape;281;p8"/>
          <p:cNvGraphicFramePr/>
          <p:nvPr>
            <p:extLst>
              <p:ext uri="{D42A27DB-BD31-4B8C-83A1-F6EECF244321}">
                <p14:modId xmlns:p14="http://schemas.microsoft.com/office/powerpoint/2010/main" val="4235494852"/>
              </p:ext>
            </p:extLst>
          </p:nvPr>
        </p:nvGraphicFramePr>
        <p:xfrm>
          <a:off x="473825" y="1995055"/>
          <a:ext cx="11238800" cy="2740285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Izmaksas (bez PVN)</a:t>
                      </a: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Ekonomiskais pamatojums/ pielietojums projektā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2B558E-614B-19BF-8D15-1D7492D19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C8CE-A931-C1B4-C912-4EE336E6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Plānotie ārpakalpojumi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365BB-30B7-9A79-5EF6-F50BB7303E09}"/>
              </a:ext>
            </a:extLst>
          </p:cNvPr>
          <p:cNvSpPr txBox="1"/>
          <p:nvPr/>
        </p:nvSpPr>
        <p:spPr>
          <a:xfrm>
            <a:off x="487071" y="1613708"/>
            <a:ext cx="1088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800" dirty="0">
                <a:solidFill>
                  <a:srgbClr val="FF0000"/>
                </a:solidFill>
              </a:rPr>
              <a:t>Norādiet sadarbības partnerus, ar ko ir plānots sadarboties projekta ietvaros</a:t>
            </a:r>
            <a:r>
              <a:rPr lang="lv-LV" sz="1800" b="1" dirty="0">
                <a:solidFill>
                  <a:srgbClr val="FF0000"/>
                </a:solidFill>
              </a:rPr>
              <a:t>, ja līgums jau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ir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lv-LV" sz="1800" b="1" dirty="0">
                <a:solidFill>
                  <a:srgbClr val="FF0000"/>
                </a:solidFill>
              </a:rPr>
              <a:t> noslēgts</a:t>
            </a:r>
            <a:r>
              <a:rPr lang="lv-LV" sz="1800" dirty="0">
                <a:solidFill>
                  <a:srgbClr val="FF0000"/>
                </a:solidFill>
              </a:rPr>
              <a:t>!!! </a:t>
            </a:r>
            <a:r>
              <a:rPr lang="en-US" sz="1800" dirty="0">
                <a:solidFill>
                  <a:srgbClr val="FF0000"/>
                </a:solidFill>
              </a:rPr>
              <a:t>(</a:t>
            </a:r>
            <a:r>
              <a:rPr lang="en-US" sz="1600" i="1" dirty="0">
                <a:solidFill>
                  <a:srgbClr val="FF0000"/>
                </a:solidFill>
              </a:rPr>
              <a:t>p</a:t>
            </a:r>
            <a:r>
              <a:rPr lang="lv-LV" sz="1600" i="1" dirty="0" err="1">
                <a:solidFill>
                  <a:srgbClr val="FF0000"/>
                </a:solidFill>
              </a:rPr>
              <a:t>iemēram</a:t>
            </a:r>
            <a:r>
              <a:rPr lang="lv-LV" sz="1600" i="1" dirty="0">
                <a:solidFill>
                  <a:srgbClr val="FF0000"/>
                </a:solidFill>
              </a:rPr>
              <a:t>, telpu noma</a:t>
            </a:r>
            <a:r>
              <a:rPr lang="en-US" dirty="0">
                <a:solidFill>
                  <a:srgbClr val="FF0000"/>
                </a:solidFill>
              </a:rPr>
              <a:t>)</a:t>
            </a:r>
            <a:endParaRPr lang="lv-LV" sz="18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E39FA9F-37D4-B700-FAF9-A3F0BD28F7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853449"/>
              </p:ext>
            </p:extLst>
          </p:nvPr>
        </p:nvGraphicFramePr>
        <p:xfrm>
          <a:off x="833060" y="2435628"/>
          <a:ext cx="10045656" cy="3118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11414">
                  <a:extLst>
                    <a:ext uri="{9D8B030D-6E8A-4147-A177-3AD203B41FA5}">
                      <a16:colId xmlns:a16="http://schemas.microsoft.com/office/drawing/2014/main" val="2541631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1723955921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328425868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2743297853"/>
                    </a:ext>
                  </a:extLst>
                </a:gridCol>
              </a:tblGrid>
              <a:tr h="893735">
                <a:tc>
                  <a:txBody>
                    <a:bodyPr/>
                    <a:lstStyle/>
                    <a:p>
                      <a:r>
                        <a:rPr lang="lv-LV" dirty="0"/>
                        <a:t>Uzņēmuma nosaukums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Reģistrācijas Nr.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Pakalpojuma veids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Noslēgts līgums Jā/Nē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9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0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8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6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9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3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22338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AF913-6692-FEC3-9822-EDB48BECA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  <p:extLst>
      <p:ext uri="{BB962C8B-B14F-4D97-AF65-F5344CB8AC3E}">
        <p14:creationId xmlns:p14="http://schemas.microsoft.com/office/powerpoint/2010/main" val="282056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īstenotāja saimnieciskās darbības dati</a:t>
            </a:r>
            <a:endParaRPr/>
          </a:p>
        </p:txBody>
      </p:sp>
      <p:graphicFrame>
        <p:nvGraphicFramePr>
          <p:cNvPr id="287" name="Google Shape;287;p9"/>
          <p:cNvGraphicFramePr/>
          <p:nvPr>
            <p:extLst>
              <p:ext uri="{D42A27DB-BD31-4B8C-83A1-F6EECF244321}">
                <p14:modId xmlns:p14="http://schemas.microsoft.com/office/powerpoint/2010/main" val="3738701397"/>
              </p:ext>
            </p:extLst>
          </p:nvPr>
        </p:nvGraphicFramePr>
        <p:xfrm>
          <a:off x="548641" y="2590026"/>
          <a:ext cx="11127500" cy="292945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442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2021,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2022,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2023, EUR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Apgrozījums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Izdevumi P&amp;A projektiem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 dirty="0"/>
                        <a:t>Sadarbības apjomi (EUR) ar zinātniskajām institūcijām</a:t>
                      </a:r>
                      <a:endParaRPr sz="17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Uzņēmuma eksports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BE96FB-0EEC-5367-0CC9-894BD4098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ieguldījums KC</a:t>
            </a:r>
            <a:endParaRPr/>
          </a:p>
        </p:txBody>
      </p:sp>
      <p:sp>
        <p:nvSpPr>
          <p:cNvPr id="293" name="Google Shape;293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X gadu laikā piesaistīt privāto P&amp;A līdzfinansējumu xx € apmērā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inovatīvus produktu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inovatīvas ražošanas/apstrādes tehnoloģijas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Palielināt eksporta apjomu par X</a:t>
            </a:r>
            <a:r>
              <a:rPr lang="lv-LV" dirty="0">
                <a:solidFill>
                  <a:schemeClr val="dk1"/>
                </a:solidFill>
              </a:rPr>
              <a:t>%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Īstenot X projektus sadarbībā ar Latvijas Zinātniskajām Institūcijām</a:t>
            </a:r>
            <a:endParaRPr dirty="0"/>
          </a:p>
          <a:p>
            <a:pPr marL="342900" lvl="0" indent="-251459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F2A9D7-D315-A502-E791-E0368E36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D78D-ADF0-4D9B-9B1F-401A46DC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 </a:t>
            </a:r>
            <a:r>
              <a:rPr lang="lv-LV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"nenodarīt būtisku kaitējumu"</a:t>
            </a:r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ievērošana</a:t>
            </a:r>
            <a:endParaRPr lang="lv-LV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84BC3-71BF-47AF-9C28-600C5D914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solidFill>
                  <a:srgbClr val="FF0000"/>
                </a:solidFill>
              </a:rPr>
              <a:t>Norādiet informāciju, ka projekta gaitā veiktās darbība un radītā tehnoloģija būtiski nekaitē videi.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Var norādīt, ka produkts ir efektīvāks, patērē mazāk resursus kā līdzīga tehnoloģija, rada mazāk piesārņojumu salīdzinājumā ar citiem produktiem.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03207-DE87-843C-02B6-08F6DA471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  <p:extLst>
      <p:ext uri="{BB962C8B-B14F-4D97-AF65-F5344CB8AC3E}">
        <p14:creationId xmlns:p14="http://schemas.microsoft.com/office/powerpoint/2010/main" val="87148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B0077-3676-4D56-B7F5-E9D3695A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Pastāvošais interešu konflikts ar PPVK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D80554C-9B6B-41F0-87E8-B6EB1C99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889963"/>
              </p:ext>
            </p:extLst>
          </p:nvPr>
        </p:nvGraphicFramePr>
        <p:xfrm>
          <a:off x="621710" y="2888530"/>
          <a:ext cx="9892146" cy="2659380"/>
        </p:xfrm>
        <a:graphic>
          <a:graphicData uri="http://schemas.openxmlformats.org/drawingml/2006/table">
            <a:tbl>
              <a:tblPr firstRow="1" bandRow="1">
                <a:tableStyleId>{DD7320D4-C2B8-4699-9CFD-9ADC3C08657C}</a:tableStyleId>
              </a:tblPr>
              <a:tblGrid>
                <a:gridCol w="8248728">
                  <a:extLst>
                    <a:ext uri="{9D8B030D-6E8A-4147-A177-3AD203B41FA5}">
                      <a16:colId xmlns:a16="http://schemas.microsoft.com/office/drawing/2014/main" val="900800916"/>
                    </a:ext>
                  </a:extLst>
                </a:gridCol>
                <a:gridCol w="1643418">
                  <a:extLst>
                    <a:ext uri="{9D8B030D-6E8A-4147-A177-3AD203B41FA5}">
                      <a16:colId xmlns:a16="http://schemas.microsoft.com/office/drawing/2014/main" val="309212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lv-LV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Pētniecības projektu vērtēšanas komisijas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Jā/Nē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304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735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469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3231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1702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567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0928643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38C587-3F56-A7CB-936A-C7356458F474}"/>
              </a:ext>
            </a:extLst>
          </p:cNvPr>
          <p:cNvSpPr txBox="1"/>
          <p:nvPr/>
        </p:nvSpPr>
        <p:spPr>
          <a:xfrm>
            <a:off x="621710" y="227204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Informācija</a:t>
            </a:r>
            <a:r>
              <a:rPr lang="en-US" sz="1400" dirty="0">
                <a:solidFill>
                  <a:srgbClr val="FF0000"/>
                </a:solidFill>
              </a:rPr>
              <a:t> par </a:t>
            </a:r>
            <a:r>
              <a:rPr lang="en-US" sz="1400" dirty="0" err="1">
                <a:solidFill>
                  <a:srgbClr val="FF0000"/>
                </a:solidFill>
              </a:rPr>
              <a:t>šī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slaida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saturu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tiks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nosūtīta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sapulces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organizēšanas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procesā</a:t>
            </a:r>
            <a:endParaRPr lang="lv-LV" sz="1400" dirty="0">
              <a:solidFill>
                <a:srgbClr val="FF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FEBAA-F15B-0397-4ED9-03F6B766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  <p:extLst>
      <p:ext uri="{BB962C8B-B14F-4D97-AF65-F5344CB8AC3E}">
        <p14:creationId xmlns:p14="http://schemas.microsoft.com/office/powerpoint/2010/main" val="399887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/>
          <p:nvPr/>
        </p:nvSpPr>
        <p:spPr>
          <a:xfrm>
            <a:off x="3218330" y="2411505"/>
            <a:ext cx="579998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Paldies par uzmanību !</a:t>
            </a:r>
            <a:endParaRPr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28C4E7-3336-5FF0-6AE9-AA43C47BC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2.2.1.3.i.0/1/24/A/CFLA/005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287</TotalTime>
  <Words>866</Words>
  <Application>Microsoft Office PowerPoint</Application>
  <PresentationFormat>Widescreen</PresentationFormat>
  <Paragraphs>111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Century Gothic</vt:lpstr>
      <vt:lpstr>Calibri</vt:lpstr>
      <vt:lpstr>Noto Sans Symbols</vt:lpstr>
      <vt:lpstr>Arial</vt:lpstr>
      <vt:lpstr>Gallery</vt:lpstr>
      <vt:lpstr>Pētījuma nosaukums </vt:lpstr>
      <vt:lpstr>[Projekta kopsavilkums]</vt:lpstr>
      <vt:lpstr>[Informācija par īstenotāju un partneriem]</vt:lpstr>
      <vt:lpstr>Pētījuma apraksts (2-4 slaidi)</vt:lpstr>
      <vt:lpstr>Pētījuma rezultāts un tā komercializācijas potenciāls (1-3 slaidi)</vt:lpstr>
      <vt:lpstr>Pētījuma budžets </vt:lpstr>
      <vt:lpstr>Plānotās rūpnieciskā pētījuma izmaksas</vt:lpstr>
      <vt:lpstr>Plānotās eksperimentālās izstrādes  izmaksas</vt:lpstr>
      <vt:lpstr>Plānotie ārpakalpojumi </vt:lpstr>
      <vt:lpstr>Projekta īstenotāja saimnieciskās darbības dati</vt:lpstr>
      <vt:lpstr>Projekta ieguldījums KC</vt:lpstr>
      <vt:lpstr>Principa "nenodarīt būtisku kaitējumu" ievērošana</vt:lpstr>
      <vt:lpstr>Pastāvošais interešu konflikts ar PPVK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Pētījuma nosaukums</dc:title>
  <dc:creator>Ksenija Ošmjana</dc:creator>
  <cp:lastModifiedBy>Gita Ķīķere</cp:lastModifiedBy>
  <cp:revision>22</cp:revision>
  <dcterms:created xsi:type="dcterms:W3CDTF">2016-03-15T08:11:54Z</dcterms:created>
  <dcterms:modified xsi:type="dcterms:W3CDTF">2024-08-22T13:17:54Z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0x010100196B78652E5E7A42A458883B83E2D37400806404131F4D0241BC06F55476106DD8</vt:lpwstr>
  </property>
  <property fmtid="{D5CDD505-2E9C-101B-9397-08002B2CF9AE}" pid="3" name="_dlc_DocIdItemGuid">
    <vt:lpwstr>76c1a96f-acf7-45f3-af68-3f27b820e16c</vt:lpwstr>
  </property>
</Properties>
</file>